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2" r:id="rId10"/>
    <p:sldId id="270" r:id="rId11"/>
    <p:sldId id="261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Teko Medium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db2f1328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" name="Google Shape;52;g27db2f1328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27db2f1328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db2f13285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g27db2f13285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db2f13285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" name="Google Shape;75;g27db2f13285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db2f13285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g27db2f13285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db2f13285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g27db2f13285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27db2f1328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27db2f1328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27db2f1328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27db2f1328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27db2f1328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/>
          <a:srcRect t="7812" b="7810"/>
          <a:stretch>
            <a:fillRect/>
          </a:stretch>
        </p:blipFill>
        <p:spPr>
          <a:xfrm>
            <a:off x="-7620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7433002" y="3070288"/>
            <a:ext cx="5490205" cy="5514814"/>
            <a:chOff x="1813" y="0"/>
            <a:chExt cx="809173" cy="812800"/>
          </a:xfrm>
        </p:grpSpPr>
        <p:sp>
          <p:nvSpPr>
            <p:cNvPr id="56" name="Google Shape;5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13"/>
          <p:cNvSpPr txBox="1"/>
          <p:nvPr/>
        </p:nvSpPr>
        <p:spPr>
          <a:xfrm>
            <a:off x="1869175" y="1795500"/>
            <a:ext cx="5490300" cy="1151400"/>
          </a:xfrm>
          <a:prstGeom prst="rect">
            <a:avLst/>
          </a:prstGeom>
          <a:noFill/>
          <a:ln>
            <a:noFill/>
          </a:ln>
          <a:effectLst>
            <a:outerShdw blurRad="828675" dist="19050" dir="120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Automatic Music Generation Using Transformers</a:t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" name="Google Shape;59;p13"/>
          <p:cNvGrpSpPr/>
          <p:nvPr/>
        </p:nvGrpSpPr>
        <p:grpSpPr>
          <a:xfrm>
            <a:off x="-586950" y="-549078"/>
            <a:ext cx="1726499" cy="1734238"/>
            <a:chOff x="1813" y="0"/>
            <a:chExt cx="809173" cy="812800"/>
          </a:xfrm>
        </p:grpSpPr>
        <p:sp>
          <p:nvSpPr>
            <p:cNvPr id="60" name="Google Shape;60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61" name="Google Shape;61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2" name="Google Shape;62;p13"/>
          <p:cNvCxnSpPr/>
          <p:nvPr/>
        </p:nvCxnSpPr>
        <p:spPr>
          <a:xfrm>
            <a:off x="-1727760" y="2447889"/>
            <a:ext cx="324600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13"/>
          <p:cNvCxnSpPr/>
          <p:nvPr/>
        </p:nvCxnSpPr>
        <p:spPr>
          <a:xfrm>
            <a:off x="7648918" y="2462176"/>
            <a:ext cx="324600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4" name="Google Shape;64;p13"/>
          <p:cNvGrpSpPr/>
          <p:nvPr/>
        </p:nvGrpSpPr>
        <p:grpSpPr>
          <a:xfrm>
            <a:off x="4122227" y="4156147"/>
            <a:ext cx="197685" cy="198571"/>
            <a:chOff x="1813" y="0"/>
            <a:chExt cx="809173" cy="812800"/>
          </a:xfrm>
        </p:grpSpPr>
        <p:sp>
          <p:nvSpPr>
            <p:cNvPr id="65" name="Google Shape;65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66" name="Google Shape;66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4473158" y="4156147"/>
            <a:ext cx="197685" cy="198571"/>
            <a:chOff x="1813" y="0"/>
            <a:chExt cx="809173" cy="812800"/>
          </a:xfrm>
        </p:grpSpPr>
        <p:sp>
          <p:nvSpPr>
            <p:cNvPr id="68" name="Google Shape;68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69" name="Google Shape;69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13"/>
          <p:cNvGrpSpPr/>
          <p:nvPr/>
        </p:nvGrpSpPr>
        <p:grpSpPr>
          <a:xfrm>
            <a:off x="4824088" y="4156147"/>
            <a:ext cx="197685" cy="198571"/>
            <a:chOff x="1813" y="0"/>
            <a:chExt cx="809173" cy="812800"/>
          </a:xfrm>
        </p:grpSpPr>
        <p:sp>
          <p:nvSpPr>
            <p:cNvPr id="71" name="Google Shape;7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72" name="Google Shape;7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092835" y="1169670"/>
            <a:ext cx="6707505" cy="202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https://paperswithcode.com/datasets?task=music-generation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https://musicautobot.com/song/c8bcf08c8d31c98c61a91b2d90a9cdde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  <a:sym typeface="+mn-e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928242" y="297125"/>
            <a:ext cx="5473200" cy="66421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US" sz="3600">
                <a:solidFill>
                  <a:schemeClr val="bg1"/>
                </a:solidFill>
                <a:sym typeface="+mn-ea"/>
              </a:rPr>
              <a:t>Reference Links</a:t>
            </a:r>
            <a:endParaRPr lang="en-US" sz="3600" b="0" i="0" u="none" strike="noStrike" cap="none">
              <a:solidFill>
                <a:schemeClr val="bg1"/>
              </a:solidFill>
              <a:latin typeface="Arial" panose="020B0704020202020204"/>
              <a:ea typeface="Arial" panose="020B0704020202020204"/>
              <a:cs typeface="Arial" panose="020B0704020202020204"/>
              <a:sym typeface="+mn-ea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3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2809412" y="1921598"/>
            <a:ext cx="3567600" cy="9234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373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704020202020204"/>
              <a:buNone/>
            </a:pPr>
            <a:r>
              <a:rPr lang="en-GB" sz="6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THANK YOU!</a:t>
            </a:r>
            <a:endParaRPr sz="700" b="0" i="0" u="none" strike="noStrike" cap="none">
              <a:solidFill>
                <a:srgbClr val="000000"/>
              </a:solidFill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</p:txBody>
      </p:sp>
      <p:cxnSp>
        <p:nvCxnSpPr>
          <p:cNvPr id="140" name="Google Shape;140;p18"/>
          <p:cNvCxnSpPr/>
          <p:nvPr/>
        </p:nvCxnSpPr>
        <p:spPr>
          <a:xfrm rot="-5412593">
            <a:off x="2667249" y="-679831"/>
            <a:ext cx="376712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18"/>
          <p:cNvCxnSpPr/>
          <p:nvPr/>
        </p:nvCxnSpPr>
        <p:spPr>
          <a:xfrm rot="-5412593">
            <a:off x="2688479" y="5798302"/>
            <a:ext cx="376712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18"/>
          <p:cNvCxnSpPr/>
          <p:nvPr/>
        </p:nvCxnSpPr>
        <p:spPr>
          <a:xfrm>
            <a:off x="-1369231" y="2340698"/>
            <a:ext cx="376710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18"/>
          <p:cNvCxnSpPr/>
          <p:nvPr/>
        </p:nvCxnSpPr>
        <p:spPr>
          <a:xfrm>
            <a:off x="6746069" y="2312123"/>
            <a:ext cx="376710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3"/>
          <a:srcRect t="21875" b="2187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4"/>
          <p:cNvGrpSpPr/>
          <p:nvPr/>
        </p:nvGrpSpPr>
        <p:grpSpPr>
          <a:xfrm>
            <a:off x="263817" y="1137394"/>
            <a:ext cx="8707770" cy="3218425"/>
            <a:chOff x="0" y="-38100"/>
            <a:chExt cx="4586809" cy="1695302"/>
          </a:xfrm>
        </p:grpSpPr>
        <p:sp>
          <p:nvSpPr>
            <p:cNvPr id="79" name="Google Shape;79;p14"/>
            <p:cNvSpPr/>
            <p:nvPr/>
          </p:nvSpPr>
          <p:spPr>
            <a:xfrm>
              <a:off x="0" y="0"/>
              <a:ext cx="4586809" cy="1657202"/>
            </a:xfrm>
            <a:custGeom>
              <a:avLst/>
              <a:gdLst/>
              <a:ahLst/>
              <a:cxnLst/>
              <a:rect l="l" t="t" r="r" b="b"/>
              <a:pathLst>
                <a:path w="4586809" h="1657202" extrusionOk="0">
                  <a:moveTo>
                    <a:pt x="0" y="0"/>
                  </a:moveTo>
                  <a:lnTo>
                    <a:pt x="4586809" y="0"/>
                  </a:lnTo>
                  <a:lnTo>
                    <a:pt x="4586809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41B8D5"/>
            </a:solidFill>
            <a:ln>
              <a:noFill/>
            </a:ln>
          </p:spPr>
        </p:sp>
        <p:sp>
          <p:nvSpPr>
            <p:cNvPr id="80" name="Google Shape;80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263817" y="1061194"/>
            <a:ext cx="8610574" cy="3218425"/>
            <a:chOff x="0" y="-38100"/>
            <a:chExt cx="4535611" cy="1695302"/>
          </a:xfrm>
        </p:grpSpPr>
        <p:sp>
          <p:nvSpPr>
            <p:cNvPr id="82" name="Google Shape;82;p14"/>
            <p:cNvSpPr/>
            <p:nvPr/>
          </p:nvSpPr>
          <p:spPr>
            <a:xfrm>
              <a:off x="0" y="0"/>
              <a:ext cx="4535611" cy="1657202"/>
            </a:xfrm>
            <a:custGeom>
              <a:avLst/>
              <a:gdLst/>
              <a:ahLst/>
              <a:cxnLst/>
              <a:rect l="l" t="t" r="r" b="b"/>
              <a:pathLst>
                <a:path w="4535611" h="1657202" extrusionOk="0">
                  <a:moveTo>
                    <a:pt x="0" y="0"/>
                  </a:moveTo>
                  <a:lnTo>
                    <a:pt x="4535611" y="0"/>
                  </a:lnTo>
                  <a:lnTo>
                    <a:pt x="4535611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3" name="Google Shape;83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14"/>
          <p:cNvSpPr txBox="1"/>
          <p:nvPr/>
        </p:nvSpPr>
        <p:spPr>
          <a:xfrm>
            <a:off x="514350" y="1287347"/>
            <a:ext cx="4660800" cy="4617600"/>
          </a:xfrm>
          <a:prstGeom prst="rect">
            <a:avLst/>
          </a:prstGeom>
          <a:noFill/>
          <a:ln>
            <a:noFill/>
          </a:ln>
          <a:effectLst>
            <a:outerShdw blurRad="828675" dist="19050" dir="660000" algn="bl" rotWithShape="0">
              <a:srgbClr val="6CE5E8">
                <a:alpha val="94901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6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Automatic Music Generation Using Transformers</a:t>
            </a:r>
            <a:endParaRPr sz="6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endParaRPr sz="6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704020202020204"/>
              <a:buNone/>
            </a:pPr>
            <a:endParaRPr sz="6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5399673" y="1354504"/>
            <a:ext cx="2904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704020202020204"/>
              <a:buNone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Automatic music generation using transformers is a cutting-edge AI technique that employs transformer models to compose music without human intervention.</a:t>
            </a:r>
            <a:endParaRPr sz="700" b="0" i="0" u="none" strike="noStrike" cap="none">
              <a:solidFill>
                <a:srgbClr val="000000"/>
              </a:solidFill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5434520" y="2819449"/>
            <a:ext cx="2834100" cy="1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These models analyze vast music datasets and user input, such as genre, to generate original music compositions making it a valuable tool for various applications.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704020202020204"/>
              <a:buNone/>
            </a:pP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" name="Google Shape;87;p14"/>
          <p:cNvCxnSpPr/>
          <p:nvPr/>
        </p:nvCxnSpPr>
        <p:spPr>
          <a:xfrm rot="-17009">
            <a:off x="5434535" y="2692285"/>
            <a:ext cx="9144072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3"/>
          <a:srcRect t="7825" b="782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799825" y="1055375"/>
            <a:ext cx="5591700" cy="3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Definition: 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Automated music composition is the use of AI or computer programs to create music without human involvement.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AI's Role: 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AI's role in music creation encompasses machine learning techniques that enable the generation, analysis, and manipulation of musical content, enhancing the creative process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704020202020204"/>
              <a:buNone/>
            </a:pP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33800" y="3283393"/>
            <a:ext cx="9144000" cy="24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1991107" y="201875"/>
            <a:ext cx="5473200" cy="55410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1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GB" sz="36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Automatic Music Generation</a:t>
            </a:r>
            <a:endParaRPr sz="3600" b="0" i="0" u="none" strike="noStrike" cap="none">
              <a:solidFill>
                <a:srgbClr val="000000"/>
              </a:solidFill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</p:txBody>
      </p:sp>
      <p:grpSp>
        <p:nvGrpSpPr>
          <p:cNvPr id="96" name="Google Shape;96;p15"/>
          <p:cNvGrpSpPr/>
          <p:nvPr/>
        </p:nvGrpSpPr>
        <p:grpSpPr>
          <a:xfrm>
            <a:off x="7801257" y="-2276726"/>
            <a:ext cx="3431049" cy="3446428"/>
            <a:chOff x="1813" y="0"/>
            <a:chExt cx="809173" cy="812800"/>
          </a:xfrm>
        </p:grpSpPr>
        <p:sp>
          <p:nvSpPr>
            <p:cNvPr id="97" name="Google Shape;97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98" name="Google Shape;98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5"/>
          <p:cNvGrpSpPr/>
          <p:nvPr/>
        </p:nvGrpSpPr>
        <p:grpSpPr>
          <a:xfrm>
            <a:off x="-1327522" y="2075210"/>
            <a:ext cx="1914141" cy="1922721"/>
            <a:chOff x="1813" y="0"/>
            <a:chExt cx="809173" cy="812800"/>
          </a:xfrm>
        </p:grpSpPr>
        <p:sp>
          <p:nvSpPr>
            <p:cNvPr id="100" name="Google Shape;100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3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6"/>
          <p:cNvGrpSpPr/>
          <p:nvPr/>
        </p:nvGrpSpPr>
        <p:grpSpPr>
          <a:xfrm>
            <a:off x="1291750" y="1384725"/>
            <a:ext cx="6487500" cy="2862300"/>
            <a:chOff x="1291750" y="1384725"/>
            <a:chExt cx="6487500" cy="2862300"/>
          </a:xfrm>
        </p:grpSpPr>
        <p:sp>
          <p:nvSpPr>
            <p:cNvPr id="108" name="Google Shape;108;p16"/>
            <p:cNvSpPr/>
            <p:nvPr/>
          </p:nvSpPr>
          <p:spPr>
            <a:xfrm>
              <a:off x="1291750" y="14609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Take input in the form of video and genre of music  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653950" y="13847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Remove the base audio from the video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016150" y="14609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Generate Music through transformer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016150" y="33659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Model will output music on basis of the prompt 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3653950" y="33659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Add music to the video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1291750" y="33659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Final Output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3054850" y="1704525"/>
              <a:ext cx="599100" cy="248100"/>
            </a:xfrm>
            <a:prstGeom prst="rightArrow">
              <a:avLst>
                <a:gd name="adj1" fmla="val 50000"/>
                <a:gd name="adj2" fmla="val 8898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5417050" y="1704525"/>
              <a:ext cx="599100" cy="248100"/>
            </a:xfrm>
            <a:prstGeom prst="rightArrow">
              <a:avLst>
                <a:gd name="adj1" fmla="val 50000"/>
                <a:gd name="adj2" fmla="val 8898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 rot="5396966">
              <a:off x="6354528" y="2727817"/>
              <a:ext cx="1019700" cy="248100"/>
            </a:xfrm>
            <a:prstGeom prst="rightArrow">
              <a:avLst>
                <a:gd name="adj1" fmla="val 50000"/>
                <a:gd name="adj2" fmla="val 8898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 rot="10798279">
              <a:off x="5417042" y="3609630"/>
              <a:ext cx="599100" cy="248100"/>
            </a:xfrm>
            <a:prstGeom prst="rightArrow">
              <a:avLst>
                <a:gd name="adj1" fmla="val 50000"/>
                <a:gd name="adj2" fmla="val 8898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rot="10798279">
              <a:off x="3054842" y="3609630"/>
              <a:ext cx="599100" cy="248100"/>
            </a:xfrm>
            <a:prstGeom prst="rightArrow">
              <a:avLst>
                <a:gd name="adj1" fmla="val 50000"/>
                <a:gd name="adj2" fmla="val 8898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6"/>
          <p:cNvSpPr txBox="1"/>
          <p:nvPr/>
        </p:nvSpPr>
        <p:spPr>
          <a:xfrm>
            <a:off x="2020400" y="368050"/>
            <a:ext cx="49629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GB" sz="36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Flowchart</a:t>
            </a:r>
            <a:endParaRPr sz="36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714225" y="1969775"/>
            <a:ext cx="55917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Cost effective manner of generating music for any application.</a:t>
            </a: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generated music will always be royalty-free.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 application will be in content creation, gaming and advertising.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33800" y="3283393"/>
            <a:ext cx="9144000" cy="24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1991107" y="811475"/>
            <a:ext cx="5473200" cy="55410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GB" sz="36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Benefits and Application</a:t>
            </a:r>
            <a:endParaRPr sz="3600" b="0" i="0" u="none" strike="noStrike" cap="none">
              <a:solidFill>
                <a:srgbClr val="000000"/>
              </a:solidFill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835510" y="1287785"/>
            <a:ext cx="5591700" cy="32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 dirty="0">
                <a:solidFill>
                  <a:schemeClr val="bg1"/>
                </a:solidFill>
                <a:sym typeface="+mn-ea"/>
              </a:rPr>
              <a:t>Build a react app for the project</a:t>
            </a:r>
            <a:endParaRPr lang="en-US" sz="2200" dirty="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User can upload a video max 50mb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 dirty="0">
                <a:solidFill>
                  <a:schemeClr val="bg1"/>
                </a:solidFill>
                <a:sym typeface="+mn-ea"/>
              </a:rPr>
              <a:t>We are going to take input from user on what genre they want to AI to generate the music  (3-5 genre)</a:t>
            </a:r>
            <a:endParaRPr lang="en-US" sz="2200" dirty="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 dirty="0">
                <a:solidFill>
                  <a:schemeClr val="bg1"/>
                </a:solidFill>
                <a:sym typeface="+mn-ea"/>
              </a:rPr>
              <a:t>Output video can be viewed on-website and if the user is satisfied with the music they can download the music </a:t>
            </a:r>
            <a:endParaRPr lang="en-US" sz="2200" dirty="0">
              <a:solidFill>
                <a:schemeClr val="bg1"/>
              </a:solidFill>
              <a:latin typeface="Montserrat"/>
              <a:ea typeface="Montserrat"/>
              <a:cs typeface="Montserrat"/>
              <a:sym typeface="+mn-e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835532" y="380945"/>
            <a:ext cx="5473200" cy="66421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US" sz="3600">
                <a:solidFill>
                  <a:schemeClr val="bg1"/>
                </a:solidFill>
                <a:sym typeface="+mn-ea"/>
              </a:rPr>
              <a:t>Functional requirements</a:t>
            </a:r>
            <a:endParaRPr lang="en-US" sz="3600" b="0" i="0" u="none" strike="noStrike" cap="none">
              <a:solidFill>
                <a:schemeClr val="bg1"/>
              </a:solidFill>
              <a:latin typeface="Arial" panose="020B0704020202020204"/>
              <a:ea typeface="Arial" panose="020B0704020202020204"/>
              <a:cs typeface="Arial" panose="020B0704020202020204"/>
              <a:sym typeface="+mn-ea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714225" y="1969775"/>
            <a:ext cx="5591700" cy="284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Rate limit user to safe guard the system from multiple requests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The system should return the output within 2 minutes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Downtime for the system should be less than 5 minutes a day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928242" y="297125"/>
            <a:ext cx="5473200" cy="132842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US" sz="3600">
                <a:solidFill>
                  <a:schemeClr val="bg1"/>
                </a:solidFill>
                <a:sym typeface="+mn-ea"/>
              </a:rPr>
              <a:t>Non-Functional requirements</a:t>
            </a:r>
            <a:endParaRPr lang="en-US" sz="3600" b="0" i="0" u="none" strike="noStrike" cap="none">
              <a:solidFill>
                <a:schemeClr val="bg1"/>
              </a:solidFill>
              <a:latin typeface="Arial" panose="020B0704020202020204"/>
              <a:ea typeface="Arial" panose="020B0704020202020204"/>
              <a:cs typeface="Arial" panose="020B0704020202020204"/>
              <a:sym typeface="+mn-ea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092835" y="1169670"/>
            <a:ext cx="6707505" cy="365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The system should generate music with multiple instruments and have a perfect sync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The system give the user all possible genre to select from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The system should generate music within 30 seconds 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The website should have a build-in synthesizer and a mixer to balance, and combine different sounds from different audio signals.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  <a:sym typeface="+mn-e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928242" y="297125"/>
            <a:ext cx="5473200" cy="66421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US" sz="3600">
                <a:solidFill>
                  <a:schemeClr val="bg1"/>
                </a:solidFill>
                <a:sym typeface="+mn-ea"/>
              </a:rPr>
              <a:t>Future Scope</a:t>
            </a:r>
            <a:endParaRPr lang="en-US" sz="3600" b="0" i="0" u="none" strike="noStrike" cap="none">
              <a:solidFill>
                <a:schemeClr val="bg1"/>
              </a:solidFill>
              <a:latin typeface="Arial" panose="020B0704020202020204"/>
              <a:ea typeface="Arial" panose="020B0704020202020204"/>
              <a:cs typeface="Arial" panose="020B0704020202020204"/>
              <a:sym typeface="+mn-ea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092835" y="1169670"/>
            <a:ext cx="6707505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We will be using Trello to manage our tasks.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  <a:sym typeface="+mn-e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928242" y="297125"/>
            <a:ext cx="5473200" cy="66421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US" sz="3600">
                <a:solidFill>
                  <a:schemeClr val="bg1"/>
                </a:solidFill>
                <a:sym typeface="+mn-ea"/>
              </a:rPr>
              <a:t>Sprint Planning</a:t>
            </a:r>
            <a:endParaRPr lang="en-US" sz="3600" b="0" i="0" u="none" strike="noStrike" cap="none">
              <a:solidFill>
                <a:schemeClr val="bg1"/>
              </a:solidFill>
              <a:latin typeface="Arial" panose="020B0704020202020204"/>
              <a:ea typeface="Arial" panose="020B0704020202020204"/>
              <a:cs typeface="Arial" panose="020B0704020202020204"/>
              <a:sym typeface="+mn-ea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WhatsApp Image 2023-09-19 at 10.30.45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20" y="1748155"/>
            <a:ext cx="5487035" cy="3049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Macintosh PowerPoint</Application>
  <PresentationFormat>On-screen Show (16:9)</PresentationFormat>
  <Paragraphs>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</vt:lpstr>
      <vt:lpstr>Arial</vt:lpstr>
      <vt:lpstr>Calibri</vt:lpstr>
      <vt:lpstr>Teko Medium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Abhishek Jain</cp:lastModifiedBy>
  <cp:revision>7</cp:revision>
  <dcterms:created xsi:type="dcterms:W3CDTF">2023-09-20T02:37:33Z</dcterms:created>
  <dcterms:modified xsi:type="dcterms:W3CDTF">2023-09-20T18:15:59Z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1033-3.1.6.6275</vt:lpwstr>
  </property>
</Properties>
</file>